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G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4" r:id="rId4"/>
    <p:sldId id="275" r:id="rId5"/>
    <p:sldId id="263" r:id="rId6"/>
    <p:sldId id="265" r:id="rId7"/>
    <p:sldId id="258" r:id="rId8"/>
    <p:sldId id="260" r:id="rId9"/>
    <p:sldId id="262" r:id="rId10"/>
    <p:sldId id="259" r:id="rId11"/>
    <p:sldId id="267" r:id="rId12"/>
    <p:sldId id="269" r:id="rId13"/>
    <p:sldId id="268" r:id="rId14"/>
    <p:sldId id="261" r:id="rId15"/>
    <p:sldId id="271" r:id="rId16"/>
    <p:sldId id="266" r:id="rId17"/>
    <p:sldId id="276" r:id="rId18"/>
    <p:sldId id="277" r:id="rId19"/>
    <p:sldId id="272" r:id="rId20"/>
    <p:sldId id="274" r:id="rId21"/>
    <p:sldId id="273" r:id="rId2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FFCCFF"/>
    <a:srgbClr val="FF9999"/>
    <a:srgbClr val="CCECFF"/>
    <a:srgbClr val="DDDDDD"/>
    <a:srgbClr val="3333FF"/>
    <a:srgbClr val="CC00CC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68" autoAdjust="0"/>
    <p:restoredTop sz="86957" autoAdjust="0"/>
  </p:normalViewPr>
  <p:slideViewPr>
    <p:cSldViewPr snapToGrid="0">
      <p:cViewPr>
        <p:scale>
          <a:sx n="108" d="100"/>
          <a:sy n="108" d="100"/>
        </p:scale>
        <p:origin x="-1600" y="-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Source Sans Pro"/>
                <a:ea typeface="Source Sans Pro"/>
              </a:defRPr>
            </a:lvl1pPr>
          </a:lstStyle>
          <a:p>
            <a:endParaRPr lang="en-US" dirty="0"/>
          </a:p>
        </p:txBody>
      </p:sp>
      <p:sp>
        <p:nvSpPr>
          <p:cNvPr id="1423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Source Sans Pro"/>
                <a:ea typeface="Source Sans Pro"/>
              </a:defRPr>
            </a:lvl1pPr>
          </a:lstStyle>
          <a:p>
            <a:endParaRPr lang="en-US" dirty="0"/>
          </a:p>
        </p:txBody>
      </p:sp>
      <p:sp>
        <p:nvSpPr>
          <p:cNvPr id="142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423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23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Source Sans Pro"/>
                <a:ea typeface="Source Sans Pro"/>
              </a:defRPr>
            </a:lvl1pPr>
          </a:lstStyle>
          <a:p>
            <a:endParaRPr lang="en-US" dirty="0"/>
          </a:p>
        </p:txBody>
      </p:sp>
      <p:sp>
        <p:nvSpPr>
          <p:cNvPr id="1423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Source Sans Pro"/>
                <a:ea typeface="Source Sans Pro"/>
              </a:defRPr>
            </a:lvl1pPr>
          </a:lstStyle>
          <a:p>
            <a:fld id="{F8CE0223-5508-FD46-B717-6C261252A1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1347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ource Sans Pro"/>
        <a:ea typeface="Source Sans Pro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ource Sans Pro"/>
        <a:ea typeface="Source Sans Pro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ource Sans Pro"/>
        <a:ea typeface="Source Sans Pro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ource Sans Pro"/>
        <a:ea typeface="Source Sans Pro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ource Sans Pro"/>
        <a:ea typeface="Source Sans Pro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www.theexclusive.org</a:t>
            </a:r>
            <a:r>
              <a:rPr lang="en-US" dirty="0" smtClean="0"/>
              <a:t>/2012/08/principles-of-research-</a:t>
            </a:r>
            <a:r>
              <a:rPr lang="en-US" dirty="0" err="1" smtClean="0"/>
              <a:t>code.html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E0223-5508-FD46-B717-6C261252A1F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608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Stole</a:t>
            </a:r>
            <a:r>
              <a:rPr lang="en-US" baseline="0" dirty="0" smtClean="0"/>
              <a:t> the example from: </a:t>
            </a:r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hmason</a:t>
            </a:r>
            <a:r>
              <a:rPr lang="en-US" dirty="0" smtClean="0"/>
              <a:t>/</a:t>
            </a:r>
            <a:r>
              <a:rPr lang="en-US" dirty="0" err="1" smtClean="0"/>
              <a:t>ml_class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E0223-5508-FD46-B717-6C261252A1F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278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Source Sans Pro"/>
                <a:cs typeface="Source Sans Pro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Source Sans Pro"/>
                <a:cs typeface="Source Sans Pro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2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64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2400"/>
            <a:ext cx="2209800" cy="6477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152400"/>
            <a:ext cx="6477000" cy="6477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209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617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4240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263"/>
            <a:ext cx="4114800" cy="4910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719263"/>
            <a:ext cx="4114800" cy="49101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348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522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7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7990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5524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3288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0" y="152400"/>
            <a:ext cx="8153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19263"/>
            <a:ext cx="8382000" cy="4910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66" name="Line 42"/>
          <p:cNvSpPr>
            <a:spLocks noChangeShapeType="1"/>
          </p:cNvSpPr>
          <p:nvPr/>
        </p:nvSpPr>
        <p:spPr bwMode="auto">
          <a:xfrm>
            <a:off x="0" y="1295400"/>
            <a:ext cx="91440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Source Sans Pro"/>
              <a:ea typeface="Source Sans Pr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6550223"/>
            <a:ext cx="3245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Source Sans Pro"/>
                <a:cs typeface="Source Sans Pro"/>
              </a:rPr>
              <a:t>Data</a:t>
            </a:r>
            <a:r>
              <a:rPr lang="en-US" sz="1400" baseline="0" dirty="0" smtClean="0">
                <a:latin typeface="Source Sans Pro"/>
                <a:cs typeface="Source Sans Pro"/>
              </a:rPr>
              <a:t> Analysis</a:t>
            </a:r>
            <a:endParaRPr lang="en-US" sz="1400" dirty="0">
              <a:latin typeface="Source Sans Pro"/>
              <a:cs typeface="Source Sans Pro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898549" y="6550223"/>
            <a:ext cx="32454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>
                <a:latin typeface="Source Sans Pro"/>
                <a:cs typeface="Source Sans Pro"/>
              </a:rPr>
              <a:t>Intro</a:t>
            </a:r>
            <a:endParaRPr lang="en-US" sz="1400" dirty="0">
              <a:latin typeface="Source Sans Pro"/>
              <a:cs typeface="Source Sans Pro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Source Sans Pro"/>
          <a:ea typeface="Source Sans Pro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6699"/>
        </a:buClr>
        <a:buChar char="•"/>
        <a:defRPr sz="2800">
          <a:solidFill>
            <a:schemeClr val="tx1"/>
          </a:solidFill>
          <a:latin typeface="Source Sans Pro"/>
          <a:ea typeface="Source Sans Pro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Font typeface="Wingdings" charset="0"/>
        <a:buChar char="§"/>
        <a:defRPr sz="2400">
          <a:solidFill>
            <a:schemeClr val="tx1"/>
          </a:solidFill>
          <a:latin typeface="Source Sans Pro"/>
          <a:ea typeface="Source Sans Pro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9900"/>
        </a:buClr>
        <a:buChar char="•"/>
        <a:defRPr sz="2000">
          <a:solidFill>
            <a:schemeClr val="tx1"/>
          </a:solidFill>
          <a:latin typeface="Source Sans Pro"/>
          <a:ea typeface="Source Sans Pro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Char char="•"/>
        <a:defRPr>
          <a:solidFill>
            <a:schemeClr val="tx1"/>
          </a:solidFill>
          <a:latin typeface="Source Sans Pro"/>
          <a:ea typeface="Source Sans Pro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1600">
          <a:solidFill>
            <a:schemeClr val="tx1"/>
          </a:solidFill>
          <a:latin typeface="Source Sans Pro"/>
          <a:ea typeface="Source Sans Pro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kwp.github.com/dotfiles/" TargetMode="External"/><Relationship Id="rId4" Type="http://schemas.openxmlformats.org/officeDocument/2006/relationships/hyperlink" Target="http://www.enthought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PG"/><Relationship Id="rId2" Type="http://schemas.openxmlformats.org/officeDocument/2006/relationships/video" Target="../media/media1.M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ontextdb.org" TargetMode="External"/><Relationship Id="rId3" Type="http://schemas.openxmlformats.org/officeDocument/2006/relationships/hyperlink" Target="http://square.github.com/cubis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course/dsp" TargetMode="External"/><Relationship Id="rId4" Type="http://schemas.openxmlformats.org/officeDocument/2006/relationships/hyperlink" Target="https://www.coursera.org/course/ml" TargetMode="External"/><Relationship Id="rId5" Type="http://schemas.openxmlformats.org/officeDocument/2006/relationships/hyperlink" Target="http://cs171.org" TargetMode="External"/><Relationship Id="rId6" Type="http://schemas.openxmlformats.org/officeDocument/2006/relationships/hyperlink" Target="http://stackoverflow.com" TargetMode="External"/><Relationship Id="rId7" Type="http://schemas.openxmlformats.org/officeDocument/2006/relationships/hyperlink" Target="http://stats.stackexchange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lass.coursera.org/dataanalysis-001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ocw.mit.edu/courses/electrical-engineering-and-computer-science/6-831-user-interface-design-and-implementation-spring-2011/lecture-notes/MIT6_831S11_lec14.pdf" TargetMode="External"/><Relationship Id="rId4" Type="http://schemas.openxmlformats.org/officeDocument/2006/relationships/hyperlink" Target="http://ocw.mit.edu/courses/electrical-engineering-and-computer-science/6-831-user-interface-design-and-implementation-spring-2011/lecture-notes/MIT6_831S11_lec15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ontextdb.org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1759" y="-221225"/>
            <a:ext cx="7772400" cy="1470025"/>
          </a:xfrm>
        </p:spPr>
        <p:txBody>
          <a:bodyPr/>
          <a:lstStyle/>
          <a:p>
            <a:r>
              <a:rPr lang="en-US" sz="4200" dirty="0" smtClean="0"/>
              <a:t>Introduction to Data Processing</a:t>
            </a:r>
            <a:endParaRPr lang="en-US" sz="4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241" y="1487584"/>
            <a:ext cx="5879441" cy="440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817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 Source Control (for code, docs …)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a distributed version control system </a:t>
            </a:r>
          </a:p>
          <a:p>
            <a:pPr lvl="1"/>
            <a:r>
              <a:rPr lang="en-US" dirty="0" smtClean="0"/>
              <a:t>My favorite: </a:t>
            </a:r>
            <a:r>
              <a:rPr lang="en-US" dirty="0" err="1" smtClean="0"/>
              <a:t>git</a:t>
            </a:r>
            <a:endParaRPr lang="en-US" dirty="0" smtClean="0"/>
          </a:p>
          <a:p>
            <a:r>
              <a:rPr lang="en-US" dirty="0" smtClean="0"/>
              <a:t>I use it for everything </a:t>
            </a:r>
            <a:r>
              <a:rPr lang="en-US" dirty="0" smtClean="0"/>
              <a:t>… (except DATA)</a:t>
            </a:r>
            <a:endParaRPr lang="en-US" dirty="0" smtClean="0"/>
          </a:p>
          <a:p>
            <a:pPr lvl="1"/>
            <a:r>
              <a:rPr lang="en-US" dirty="0" smtClean="0"/>
              <a:t>papers</a:t>
            </a:r>
          </a:p>
          <a:p>
            <a:pPr lvl="1"/>
            <a:r>
              <a:rPr lang="en-US" dirty="0" smtClean="0"/>
              <a:t>My </a:t>
            </a:r>
            <a:r>
              <a:rPr lang="en-US" dirty="0" smtClean="0"/>
              <a:t>website</a:t>
            </a:r>
          </a:p>
          <a:p>
            <a:pPr lvl="1"/>
            <a:r>
              <a:rPr lang="en-US" dirty="0" smtClean="0"/>
              <a:t>Every text file</a:t>
            </a:r>
          </a:p>
          <a:p>
            <a:endParaRPr lang="en-US" dirty="0" smtClean="0"/>
          </a:p>
          <a:p>
            <a:r>
              <a:rPr lang="en-US" dirty="0" smtClean="0"/>
              <a:t>Text files are your friends </a:t>
            </a:r>
            <a:r>
              <a:rPr lang="en-US" dirty="0" smtClean="0">
                <a:sym typeface="Wingdings"/>
              </a:rPr>
              <a:t></a:t>
            </a:r>
          </a:p>
          <a:p>
            <a:r>
              <a:rPr lang="en-US" dirty="0" smtClean="0">
                <a:sym typeface="Wingdings"/>
              </a:rPr>
              <a:t>Don’t use </a:t>
            </a:r>
            <a:r>
              <a:rPr lang="en-US" dirty="0" err="1" smtClean="0">
                <a:sym typeface="Wingdings"/>
              </a:rPr>
              <a:t>git</a:t>
            </a:r>
            <a:r>
              <a:rPr lang="en-US" dirty="0" smtClean="0">
                <a:sym typeface="Wingdings"/>
              </a:rPr>
              <a:t> for data (use .</a:t>
            </a:r>
            <a:r>
              <a:rPr lang="en-US" dirty="0" err="1" smtClean="0">
                <a:sym typeface="Wingdings"/>
              </a:rPr>
              <a:t>gitignore</a:t>
            </a:r>
            <a:r>
              <a:rPr lang="en-US" dirty="0" smtClean="0">
                <a:sym typeface="Wingdings"/>
              </a:rPr>
              <a:t> file to exclude it)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84649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 frequently and backup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Save everything to disk frequently</a:t>
            </a:r>
          </a:p>
          <a:p>
            <a:pPr lvl="1"/>
            <a:r>
              <a:rPr lang="en-US" dirty="0" smtClean="0"/>
              <a:t>Features you calculated</a:t>
            </a:r>
          </a:p>
          <a:p>
            <a:pPr lvl="1"/>
            <a:r>
              <a:rPr lang="en-US" dirty="0" smtClean="0"/>
              <a:t>Data preprocessing steps</a:t>
            </a:r>
          </a:p>
          <a:p>
            <a:pPr lvl="1"/>
            <a:r>
              <a:rPr lang="en-US" dirty="0" smtClean="0"/>
              <a:t>Your models, your results</a:t>
            </a:r>
          </a:p>
          <a:p>
            <a:r>
              <a:rPr lang="en-US" dirty="0" smtClean="0"/>
              <a:t>Disk-space is cheap, use it</a:t>
            </a:r>
          </a:p>
          <a:p>
            <a:r>
              <a:rPr lang="en-US" dirty="0" smtClean="0"/>
              <a:t>Use naming conventions:</a:t>
            </a:r>
          </a:p>
          <a:p>
            <a:pPr lvl="1"/>
            <a:r>
              <a:rPr lang="en-US" dirty="0" smtClean="0"/>
              <a:t>For example one of my working directories:</a:t>
            </a:r>
          </a:p>
          <a:p>
            <a:pPr lvl="2"/>
            <a:r>
              <a:rPr lang="en-US" dirty="0" smtClean="0"/>
              <a:t>Working/2012-12-02-features-accel-sw100.mat</a:t>
            </a:r>
          </a:p>
          <a:p>
            <a:r>
              <a:rPr lang="en-US" dirty="0" err="1" smtClean="0"/>
              <a:t>Dropbox</a:t>
            </a:r>
            <a:r>
              <a:rPr lang="en-US" dirty="0" smtClean="0"/>
              <a:t> is nice </a:t>
            </a:r>
          </a:p>
          <a:p>
            <a:pPr lvl="1"/>
            <a:r>
              <a:rPr lang="en-US" dirty="0" smtClean="0"/>
              <a:t>if the data is not too large and sensitive (privacy!!)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orks for code</a:t>
            </a:r>
          </a:p>
        </p:txBody>
      </p:sp>
    </p:spTree>
    <p:extLst>
      <p:ext uri="{BB962C8B-B14F-4D97-AF65-F5344CB8AC3E}">
        <p14:creationId xmlns:p14="http://schemas.microsoft.com/office/powerpoint/2010/main" val="1692447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tests, timing …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 the data + code as early and often as possible</a:t>
            </a:r>
          </a:p>
          <a:p>
            <a:pPr lvl="1"/>
            <a:r>
              <a:rPr lang="en-US" dirty="0" smtClean="0"/>
              <a:t>Work with input /output files</a:t>
            </a:r>
          </a:p>
          <a:p>
            <a:pPr lvl="1"/>
            <a:r>
              <a:rPr lang="en-US" dirty="0" smtClean="0"/>
              <a:t>General tests used for:</a:t>
            </a:r>
          </a:p>
          <a:p>
            <a:pPr lvl="2"/>
            <a:r>
              <a:rPr lang="en-US" dirty="0" smtClean="0"/>
              <a:t>Prototyping language (</a:t>
            </a:r>
            <a:r>
              <a:rPr lang="en-US" dirty="0" err="1" smtClean="0"/>
              <a:t>perl</a:t>
            </a:r>
            <a:r>
              <a:rPr lang="en-US" dirty="0" smtClean="0"/>
              <a:t>, python …)</a:t>
            </a:r>
          </a:p>
          <a:p>
            <a:pPr lvl="2"/>
            <a:r>
              <a:rPr lang="en-US" dirty="0" smtClean="0"/>
              <a:t>Demo implementation in faster language (C, C++ …)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Estimate the timing of your methods </a:t>
            </a:r>
          </a:p>
          <a:p>
            <a:pPr lvl="1"/>
            <a:r>
              <a:rPr lang="en-US" dirty="0" smtClean="0"/>
              <a:t>Paper deadline driven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773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folder structures (with docs, tests)</a:t>
            </a:r>
          </a:p>
          <a:p>
            <a:r>
              <a:rPr lang="en-US" dirty="0" smtClean="0"/>
              <a:t>Use Version Control </a:t>
            </a:r>
          </a:p>
          <a:p>
            <a:r>
              <a:rPr lang="en-US" dirty="0" smtClean="0"/>
              <a:t>Save everything frequently (intermediate steps)</a:t>
            </a:r>
          </a:p>
          <a:p>
            <a:r>
              <a:rPr lang="en-US" dirty="0" smtClean="0"/>
              <a:t>Easy to execute part of the analysis (modular setup)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74318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Pick the right tool for the right purpose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Remember we want to produce knowledge </a:t>
            </a:r>
          </a:p>
          <a:p>
            <a:r>
              <a:rPr lang="en-US" dirty="0" smtClean="0"/>
              <a:t>There are a lot of data processing/ analysis software out there:</a:t>
            </a:r>
          </a:p>
          <a:p>
            <a:pPr lvl="1"/>
            <a:r>
              <a:rPr lang="en-US" dirty="0" err="1" smtClean="0"/>
              <a:t>Matlab</a:t>
            </a:r>
            <a:r>
              <a:rPr lang="en-US" dirty="0" smtClean="0"/>
              <a:t>, </a:t>
            </a:r>
            <a:r>
              <a:rPr lang="en-US" dirty="0" err="1" smtClean="0"/>
              <a:t>mathematica</a:t>
            </a:r>
            <a:r>
              <a:rPr lang="en-US" dirty="0" smtClean="0"/>
              <a:t>, maple, S, Strata</a:t>
            </a:r>
          </a:p>
          <a:p>
            <a:pPr lvl="1"/>
            <a:r>
              <a:rPr lang="en-US" dirty="0" smtClean="0"/>
              <a:t>Octave, Sage, R</a:t>
            </a:r>
          </a:p>
          <a:p>
            <a:pPr lvl="1"/>
            <a:r>
              <a:rPr lang="en-US" dirty="0" smtClean="0"/>
              <a:t>Libraries in c, java, </a:t>
            </a:r>
            <a:r>
              <a:rPr lang="en-US" dirty="0" err="1" smtClean="0"/>
              <a:t>p</a:t>
            </a:r>
            <a:r>
              <a:rPr lang="en-US" dirty="0" err="1" smtClean="0"/>
              <a:t>yhton</a:t>
            </a:r>
            <a:r>
              <a:rPr lang="en-US" dirty="0" smtClean="0"/>
              <a:t>, ruby, </a:t>
            </a:r>
            <a:r>
              <a:rPr lang="en-US" dirty="0" err="1" smtClean="0"/>
              <a:t>javascript</a:t>
            </a:r>
            <a:r>
              <a:rPr lang="en-US" dirty="0" smtClean="0"/>
              <a:t>, </a:t>
            </a:r>
            <a:r>
              <a:rPr lang="en-US" dirty="0" err="1" smtClean="0"/>
              <a:t>perl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Every software comes with advantages and disadvantages!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709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I use …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8829"/>
            <a:ext cx="8382000" cy="4910137"/>
          </a:xfrm>
        </p:spPr>
        <p:txBody>
          <a:bodyPr/>
          <a:lstStyle/>
          <a:p>
            <a:r>
              <a:rPr lang="en-US" sz="2200" dirty="0" err="1" smtClean="0"/>
              <a:t>Commandline</a:t>
            </a:r>
            <a:r>
              <a:rPr lang="en-US" sz="2200" dirty="0" smtClean="0"/>
              <a:t> tools</a:t>
            </a:r>
          </a:p>
          <a:p>
            <a:pPr lvl="1"/>
            <a:r>
              <a:rPr lang="en-US" sz="2200" dirty="0" smtClean="0"/>
              <a:t>screen, cat,  </a:t>
            </a:r>
            <a:r>
              <a:rPr lang="en-US" sz="2200" dirty="0" err="1" smtClean="0"/>
              <a:t>grep</a:t>
            </a:r>
            <a:r>
              <a:rPr lang="en-US" sz="2200" dirty="0" smtClean="0"/>
              <a:t>, </a:t>
            </a:r>
            <a:r>
              <a:rPr lang="en-US" sz="2200" dirty="0" err="1" smtClean="0"/>
              <a:t>sed</a:t>
            </a:r>
            <a:r>
              <a:rPr lang="en-US" sz="2200" dirty="0" smtClean="0"/>
              <a:t>, head, tail, </a:t>
            </a:r>
            <a:r>
              <a:rPr lang="en-US" sz="2200" dirty="0" err="1" smtClean="0"/>
              <a:t>awk</a:t>
            </a:r>
            <a:r>
              <a:rPr lang="en-US" sz="2200" dirty="0" smtClean="0"/>
              <a:t>, find, </a:t>
            </a:r>
            <a:r>
              <a:rPr lang="en-US" sz="2200" dirty="0" err="1" smtClean="0"/>
              <a:t>xargs</a:t>
            </a:r>
            <a:r>
              <a:rPr lang="en-US" sz="2200" dirty="0" smtClean="0"/>
              <a:t>, sort, </a:t>
            </a:r>
            <a:r>
              <a:rPr lang="en-US" sz="2200" dirty="0" err="1" smtClean="0"/>
              <a:t>wc</a:t>
            </a:r>
            <a:r>
              <a:rPr lang="en-US" sz="2200" dirty="0"/>
              <a:t> </a:t>
            </a:r>
            <a:r>
              <a:rPr lang="en-US" sz="2200" dirty="0" smtClean="0"/>
              <a:t>… </a:t>
            </a:r>
          </a:p>
          <a:p>
            <a:pPr lvl="1"/>
            <a:r>
              <a:rPr lang="en-US" sz="2200" dirty="0" err="1" smtClean="0"/>
              <a:t>Zsh</a:t>
            </a:r>
            <a:r>
              <a:rPr lang="en-US" sz="2200" dirty="0" smtClean="0"/>
              <a:t>, vim</a:t>
            </a:r>
          </a:p>
          <a:p>
            <a:pPr lvl="2"/>
            <a:r>
              <a:rPr lang="en-US" sz="1800" dirty="0"/>
              <a:t>I use YADR (for mac):</a:t>
            </a:r>
          </a:p>
          <a:p>
            <a:pPr lvl="3"/>
            <a:r>
              <a:rPr lang="en-US" dirty="0">
                <a:hlinkClick r:id="rId3"/>
              </a:rPr>
              <a:t>http://skwp.github.com/dotfiles</a:t>
            </a:r>
            <a:r>
              <a:rPr lang="en-US" dirty="0" smtClean="0">
                <a:hlinkClick r:id="rId3"/>
              </a:rPr>
              <a:t>/</a:t>
            </a:r>
            <a:endParaRPr lang="en-US" sz="2200" dirty="0"/>
          </a:p>
          <a:p>
            <a:r>
              <a:rPr lang="en-US" sz="2200" dirty="0" smtClean="0"/>
              <a:t>For the initial data processing</a:t>
            </a:r>
          </a:p>
          <a:p>
            <a:pPr lvl="1"/>
            <a:r>
              <a:rPr lang="en-US" sz="2200" dirty="0" err="1" smtClean="0"/>
              <a:t>Matlab</a:t>
            </a:r>
            <a:r>
              <a:rPr lang="en-US" sz="2200" dirty="0" smtClean="0"/>
              <a:t>, python (</a:t>
            </a:r>
            <a:r>
              <a:rPr lang="en-US" sz="2200" dirty="0" err="1" smtClean="0"/>
              <a:t>ipython</a:t>
            </a:r>
            <a:r>
              <a:rPr lang="en-US" sz="2200" dirty="0" smtClean="0"/>
              <a:t>, </a:t>
            </a:r>
            <a:r>
              <a:rPr lang="en-US" sz="2200" dirty="0" err="1" smtClean="0"/>
              <a:t>scipy</a:t>
            </a:r>
            <a:r>
              <a:rPr lang="en-US" sz="2200" dirty="0" smtClean="0"/>
              <a:t> …) </a:t>
            </a:r>
            <a:r>
              <a:rPr lang="en-US" sz="2200" dirty="0">
                <a:hlinkClick r:id="rId4"/>
              </a:rPr>
              <a:t>http://</a:t>
            </a:r>
            <a:r>
              <a:rPr lang="en-US" sz="2200" dirty="0" smtClean="0">
                <a:hlinkClick r:id="rId4"/>
              </a:rPr>
              <a:t>www.enthought.com</a:t>
            </a:r>
            <a:endParaRPr lang="en-US" sz="2200" dirty="0" smtClean="0"/>
          </a:p>
          <a:p>
            <a:r>
              <a:rPr lang="en-US" sz="2200" dirty="0" smtClean="0">
                <a:sym typeface="Wingdings"/>
              </a:rPr>
              <a:t>For  most plots: R</a:t>
            </a:r>
            <a:endParaRPr lang="en-US" sz="2200" dirty="0" smtClean="0"/>
          </a:p>
          <a:p>
            <a:r>
              <a:rPr lang="en-US" sz="2200" dirty="0"/>
              <a:t>For demos, production code:</a:t>
            </a:r>
          </a:p>
          <a:p>
            <a:pPr lvl="1"/>
            <a:r>
              <a:rPr lang="en-US" sz="2200" dirty="0"/>
              <a:t>Depends, whatever does the job</a:t>
            </a:r>
          </a:p>
          <a:p>
            <a:pPr lvl="1"/>
            <a:r>
              <a:rPr lang="en-US" sz="2200" dirty="0"/>
              <a:t>A good knowledge of C is very helpful </a:t>
            </a:r>
            <a:r>
              <a:rPr lang="en-US" sz="2200" dirty="0">
                <a:sym typeface="Wingdings"/>
              </a:rPr>
              <a:t></a:t>
            </a:r>
          </a:p>
          <a:p>
            <a:endParaRPr lang="en-US" sz="3000" dirty="0"/>
          </a:p>
          <a:p>
            <a:pPr lvl="2"/>
            <a:endParaRPr lang="en-US" sz="2200" dirty="0" smtClean="0"/>
          </a:p>
          <a:p>
            <a:pPr lvl="2"/>
            <a:endParaRPr lang="en-US" sz="2200" dirty="0"/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49488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Study: Workshop </a:t>
            </a:r>
            <a:r>
              <a:rPr lang="en-US" dirty="0"/>
              <a:t>Scenario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assume you need to build a prototype for a project </a:t>
            </a:r>
          </a:p>
          <a:p>
            <a:r>
              <a:rPr lang="en-US" dirty="0" smtClean="0"/>
              <a:t>Support of a worker during an assembly scenario</a:t>
            </a:r>
          </a:p>
          <a:p>
            <a:r>
              <a:rPr lang="en-US" dirty="0" smtClean="0"/>
              <a:t>Requirements:</a:t>
            </a:r>
          </a:p>
          <a:p>
            <a:pPr lvl="1"/>
            <a:r>
              <a:rPr lang="en-US" dirty="0" smtClean="0"/>
              <a:t>You should recognize the following tasks: </a:t>
            </a:r>
          </a:p>
          <a:p>
            <a:pPr lvl="2"/>
            <a:r>
              <a:rPr lang="en-US" dirty="0" smtClean="0"/>
              <a:t>hammering, screw driving, sand papering, sawing</a:t>
            </a:r>
          </a:p>
          <a:p>
            <a:pPr lvl="1"/>
            <a:r>
              <a:rPr lang="en-US" dirty="0" smtClean="0"/>
              <a:t>The classifier should run on an embedded platform </a:t>
            </a:r>
          </a:p>
          <a:p>
            <a:pPr lvl="2"/>
            <a:r>
              <a:rPr lang="en-US" dirty="0" smtClean="0"/>
              <a:t>Linux –arm, C implementation</a:t>
            </a:r>
          </a:p>
          <a:p>
            <a:r>
              <a:rPr lang="en-US" dirty="0" smtClean="0"/>
              <a:t>How do you start?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01546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64029" y="6845722"/>
            <a:ext cx="188640" cy="205383"/>
          </a:xfrm>
          <a:prstGeom prst="rect">
            <a:avLst/>
          </a:prstGeom>
        </p:spPr>
        <p:txBody>
          <a:bodyPr lIns="64291" tIns="32146" rIns="64291" bIns="32146"/>
          <a:lstStyle/>
          <a:p>
            <a:pPr>
              <a:defRPr/>
            </a:pPr>
            <a:fld id="{8B704EC3-D892-0441-9F60-C66AFD13A100}" type="slidenum">
              <a:rPr lang="en-US"/>
              <a:pPr>
                <a:defRPr/>
              </a:pPr>
              <a:t>17</a:t>
            </a:fld>
            <a:endParaRPr lang="en-US"/>
          </a:p>
        </p:txBody>
      </p:sp>
      <p:pic>
        <p:nvPicPr>
          <p:cNvPr id="69633" name="Picture 1" descr="CREST2.ppt_media/HCIZeiss2.3-1.mov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6197" y="1017985"/>
            <a:ext cx="6434956" cy="4825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59" name="Line 2"/>
          <p:cNvSpPr>
            <a:spLocks noChangeShapeType="1"/>
          </p:cNvSpPr>
          <p:nvPr/>
        </p:nvSpPr>
        <p:spPr bwMode="auto">
          <a:xfrm>
            <a:off x="8760023" y="-8929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0660" name="Line 3"/>
          <p:cNvSpPr>
            <a:spLocks noChangeShapeType="1"/>
          </p:cNvSpPr>
          <p:nvPr/>
        </p:nvSpPr>
        <p:spPr bwMode="auto">
          <a:xfrm>
            <a:off x="7092404" y="-8929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0661" name="Line 4"/>
          <p:cNvSpPr>
            <a:spLocks noChangeShapeType="1"/>
          </p:cNvSpPr>
          <p:nvPr/>
        </p:nvSpPr>
        <p:spPr bwMode="auto">
          <a:xfrm>
            <a:off x="5420320" y="-8929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0662" name="Line 5"/>
          <p:cNvSpPr>
            <a:spLocks noChangeShapeType="1"/>
          </p:cNvSpPr>
          <p:nvPr/>
        </p:nvSpPr>
        <p:spPr bwMode="auto">
          <a:xfrm>
            <a:off x="3753818" y="-8929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0663" name="Line 6"/>
          <p:cNvSpPr>
            <a:spLocks noChangeShapeType="1"/>
          </p:cNvSpPr>
          <p:nvPr/>
        </p:nvSpPr>
        <p:spPr bwMode="auto">
          <a:xfrm>
            <a:off x="2437805" y="6681639"/>
            <a:ext cx="0" cy="175245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0664" name="Line 7"/>
          <p:cNvSpPr>
            <a:spLocks noChangeShapeType="1"/>
          </p:cNvSpPr>
          <p:nvPr/>
        </p:nvSpPr>
        <p:spPr bwMode="auto">
          <a:xfrm>
            <a:off x="6938367" y="6681639"/>
            <a:ext cx="0" cy="175245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0665" name="Line 8"/>
          <p:cNvSpPr>
            <a:spLocks noChangeShapeType="1"/>
          </p:cNvSpPr>
          <p:nvPr/>
        </p:nvSpPr>
        <p:spPr bwMode="auto">
          <a:xfrm>
            <a:off x="2079501" y="0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0666" name="Line 9"/>
          <p:cNvSpPr>
            <a:spLocks noChangeShapeType="1"/>
          </p:cNvSpPr>
          <p:nvPr/>
        </p:nvSpPr>
        <p:spPr bwMode="auto">
          <a:xfrm>
            <a:off x="410766" y="0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70669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352" y="160734"/>
            <a:ext cx="2169914" cy="590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645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253" y="5802065"/>
            <a:ext cx="5517430" cy="850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646" name="Picture 1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86" y="0"/>
            <a:ext cx="1017984" cy="1017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7861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Study: Workshop </a:t>
            </a:r>
            <a:r>
              <a:rPr lang="en-US" dirty="0"/>
              <a:t>Scenario</a:t>
            </a:r>
          </a:p>
        </p:txBody>
      </p:sp>
      <p:pic>
        <p:nvPicPr>
          <p:cNvPr id="5" name="HammerScrewDemo.MP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4221" y="1390034"/>
            <a:ext cx="6546850" cy="4910137"/>
          </a:xfrm>
        </p:spPr>
      </p:pic>
    </p:spTree>
    <p:extLst>
      <p:ext uri="{BB962C8B-B14F-4D97-AF65-F5344CB8AC3E}">
        <p14:creationId xmlns:p14="http://schemas.microsoft.com/office/powerpoint/2010/main" val="1426384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in R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448829"/>
            <a:ext cx="8382000" cy="4910137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>
                <a:sym typeface="Wingdings"/>
              </a:rPr>
              <a:t>Excel is not </a:t>
            </a:r>
            <a:r>
              <a:rPr lang="en-US" sz="3200" dirty="0">
                <a:sym typeface="Wingdings"/>
              </a:rPr>
              <a:t>nice to do plotting </a:t>
            </a:r>
          </a:p>
          <a:p>
            <a:pPr marL="0" indent="0">
              <a:buNone/>
            </a:pPr>
            <a:endParaRPr lang="en-US" sz="3000" dirty="0"/>
          </a:p>
          <a:p>
            <a:pPr marL="0" indent="0">
              <a:buNone/>
            </a:pPr>
            <a:r>
              <a:rPr lang="en-US" sz="3000" dirty="0" smtClean="0"/>
              <a:t>I don’t know how to program in R</a:t>
            </a:r>
            <a:endParaRPr lang="en-US" sz="3000" dirty="0" smtClean="0">
              <a:sym typeface="Wingdings"/>
            </a:endParaRPr>
          </a:p>
          <a:p>
            <a:pPr lvl="1"/>
            <a:r>
              <a:rPr lang="en-US" sz="2600" dirty="0" smtClean="0">
                <a:sym typeface="Wingdings"/>
              </a:rPr>
              <a:t>Really </a:t>
            </a:r>
            <a:endParaRPr lang="en-US" sz="2800" dirty="0">
              <a:sym typeface="Wingdings"/>
            </a:endParaRPr>
          </a:p>
          <a:p>
            <a:pPr lvl="1"/>
            <a:r>
              <a:rPr lang="en-US" sz="2800" dirty="0" smtClean="0">
                <a:sym typeface="Wingdings"/>
              </a:rPr>
              <a:t>However, it does not matter </a:t>
            </a:r>
            <a:endParaRPr lang="en-US" sz="2600" dirty="0" smtClean="0">
              <a:sym typeface="Wingdings"/>
            </a:endParaRPr>
          </a:p>
          <a:p>
            <a:pPr lvl="1"/>
            <a:endParaRPr lang="en-US" sz="2600" dirty="0"/>
          </a:p>
          <a:p>
            <a:pPr lvl="2"/>
            <a:endParaRPr lang="en-US" sz="2200" dirty="0" smtClean="0"/>
          </a:p>
          <a:p>
            <a:pPr lvl="2"/>
            <a:endParaRPr lang="en-US" sz="2200" dirty="0"/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71814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General Tips </a:t>
            </a:r>
            <a:endParaRPr lang="en-US" dirty="0" smtClean="0"/>
          </a:p>
          <a:p>
            <a:r>
              <a:rPr lang="en-US" dirty="0" smtClean="0"/>
              <a:t>Some of my tools </a:t>
            </a:r>
          </a:p>
          <a:p>
            <a:pPr lvl="1"/>
            <a:r>
              <a:rPr lang="en-US" dirty="0" smtClean="0"/>
              <a:t>Set of </a:t>
            </a:r>
            <a:r>
              <a:rPr lang="en-US" dirty="0" err="1" smtClean="0"/>
              <a:t>commandline</a:t>
            </a:r>
            <a:r>
              <a:rPr lang="en-US" dirty="0" smtClean="0"/>
              <a:t> tools (</a:t>
            </a:r>
            <a:r>
              <a:rPr lang="en-US" dirty="0" err="1" smtClean="0"/>
              <a:t>zsh</a:t>
            </a:r>
            <a:r>
              <a:rPr lang="en-US" dirty="0" smtClean="0"/>
              <a:t>, </a:t>
            </a:r>
            <a:r>
              <a:rPr lang="en-US" dirty="0" err="1" smtClean="0"/>
              <a:t>git</a:t>
            </a:r>
            <a:r>
              <a:rPr lang="en-US" dirty="0" smtClean="0"/>
              <a:t>, </a:t>
            </a:r>
            <a:r>
              <a:rPr lang="en-US" dirty="0" err="1" smtClean="0"/>
              <a:t>mvim</a:t>
            </a:r>
            <a:r>
              <a:rPr lang="en-US" dirty="0" smtClean="0"/>
              <a:t> …)</a:t>
            </a:r>
          </a:p>
          <a:p>
            <a:pPr lvl="1"/>
            <a:r>
              <a:rPr lang="en-US" dirty="0" err="1" smtClean="0"/>
              <a:t>m</a:t>
            </a:r>
            <a:r>
              <a:rPr lang="en-US" dirty="0" err="1" smtClean="0"/>
              <a:t>atlab</a:t>
            </a:r>
            <a:endParaRPr lang="en-US" dirty="0" smtClean="0"/>
          </a:p>
          <a:p>
            <a:pPr lvl="1"/>
            <a:r>
              <a:rPr lang="en-US" dirty="0" err="1" smtClean="0"/>
              <a:t>ipython</a:t>
            </a:r>
            <a:r>
              <a:rPr lang="en-US" dirty="0" smtClean="0"/>
              <a:t>, R</a:t>
            </a:r>
            <a:endParaRPr lang="en-US" dirty="0" smtClean="0"/>
          </a:p>
          <a:p>
            <a:r>
              <a:rPr lang="en-US" dirty="0" smtClean="0"/>
              <a:t>Case </a:t>
            </a:r>
            <a:r>
              <a:rPr lang="en-US" dirty="0" smtClean="0"/>
              <a:t>Study: Workshop </a:t>
            </a:r>
            <a:r>
              <a:rPr lang="en-US" dirty="0" smtClean="0"/>
              <a:t>Scenario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00189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Rapid prototyping for demos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Processing</a:t>
            </a:r>
          </a:p>
          <a:p>
            <a:r>
              <a:rPr lang="en-US" dirty="0" smtClean="0"/>
              <a:t>java</a:t>
            </a:r>
          </a:p>
          <a:p>
            <a:r>
              <a:rPr lang="en-US" dirty="0" err="1" smtClean="0"/>
              <a:t>Node.js</a:t>
            </a:r>
            <a:r>
              <a:rPr lang="en-US" dirty="0"/>
              <a:t> </a:t>
            </a:r>
            <a:r>
              <a:rPr lang="en-US" dirty="0" smtClean="0"/>
              <a:t>/ruby on rails</a:t>
            </a:r>
          </a:p>
          <a:p>
            <a:r>
              <a:rPr lang="en-US" dirty="0" err="1" smtClean="0"/>
              <a:t>Javascript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d3.js (for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contextdb.org</a:t>
            </a:r>
            <a:r>
              <a:rPr lang="en-US" dirty="0" smtClean="0"/>
              <a:t> )</a:t>
            </a:r>
          </a:p>
          <a:p>
            <a:pPr lvl="1"/>
            <a:r>
              <a:rPr lang="en-US" dirty="0">
                <a:hlinkClick r:id="rId3"/>
              </a:rPr>
              <a:t>http://square.github.com/cubism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547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100" dirty="0" smtClean="0"/>
              <a:t>Data analysis, machine learning, </a:t>
            </a:r>
            <a:r>
              <a:rPr lang="en-US" sz="2100" dirty="0" err="1" smtClean="0"/>
              <a:t>dsp</a:t>
            </a:r>
            <a:endParaRPr lang="en-US" sz="2100" dirty="0" smtClean="0"/>
          </a:p>
          <a:p>
            <a:pPr marL="0" indent="0">
              <a:buNone/>
            </a:pPr>
            <a:r>
              <a:rPr lang="en-US" sz="2100" dirty="0">
                <a:hlinkClick r:id="rId2"/>
              </a:rPr>
              <a:t>https://class.coursera.org/dataanalysis-001/</a:t>
            </a:r>
            <a:endParaRPr lang="en-US" sz="2100" dirty="0"/>
          </a:p>
          <a:p>
            <a:pPr marL="0" indent="0">
              <a:buNone/>
            </a:pPr>
            <a:r>
              <a:rPr lang="en-US" sz="2100" dirty="0">
                <a:hlinkClick r:id="rId3"/>
              </a:rPr>
              <a:t>https://www.coursera.org/course/</a:t>
            </a:r>
            <a:r>
              <a:rPr lang="en-US" sz="2100" dirty="0" smtClean="0">
                <a:hlinkClick r:id="rId3"/>
              </a:rPr>
              <a:t>dsp</a:t>
            </a:r>
            <a:endParaRPr lang="en-US" sz="2100" dirty="0" smtClean="0"/>
          </a:p>
          <a:p>
            <a:pPr marL="0" indent="0">
              <a:buNone/>
            </a:pPr>
            <a:r>
              <a:rPr lang="en-US" sz="2100" dirty="0">
                <a:hlinkClick r:id="rId4"/>
              </a:rPr>
              <a:t>https://www.coursera.org/course/</a:t>
            </a:r>
            <a:r>
              <a:rPr lang="en-US" sz="2100" dirty="0" smtClean="0">
                <a:hlinkClick r:id="rId4"/>
              </a:rPr>
              <a:t>ml</a:t>
            </a:r>
            <a:endParaRPr lang="en-US" sz="2100" dirty="0" smtClean="0"/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r>
              <a:rPr lang="en-US" sz="2100" dirty="0" smtClean="0"/>
              <a:t>Visualization</a:t>
            </a:r>
          </a:p>
          <a:p>
            <a:pPr marL="0" indent="0">
              <a:buNone/>
            </a:pPr>
            <a:r>
              <a:rPr lang="en-US" sz="2100" dirty="0">
                <a:hlinkClick r:id="rId5"/>
              </a:rPr>
              <a:t>http://cs171.</a:t>
            </a:r>
            <a:r>
              <a:rPr lang="en-US" sz="2100" dirty="0" smtClean="0">
                <a:hlinkClick r:id="rId5"/>
              </a:rPr>
              <a:t>org</a:t>
            </a:r>
            <a:endParaRPr lang="en-US" sz="2100" dirty="0" smtClean="0"/>
          </a:p>
          <a:p>
            <a:pPr marL="0" indent="0">
              <a:buNone/>
            </a:pPr>
            <a:endParaRPr lang="en-US" sz="2100" dirty="0" smtClean="0"/>
          </a:p>
          <a:p>
            <a:pPr marL="0" indent="0">
              <a:buNone/>
            </a:pPr>
            <a:r>
              <a:rPr lang="en-US" sz="2100" dirty="0" smtClean="0"/>
              <a:t>Help</a:t>
            </a:r>
          </a:p>
          <a:p>
            <a:pPr marL="0" indent="0">
              <a:buNone/>
            </a:pPr>
            <a:r>
              <a:rPr lang="en-US" sz="2100" dirty="0">
                <a:hlinkClick r:id="rId6"/>
              </a:rPr>
              <a:t>http://</a:t>
            </a:r>
            <a:r>
              <a:rPr lang="en-US" sz="2100" dirty="0" smtClean="0">
                <a:hlinkClick r:id="rId6"/>
              </a:rPr>
              <a:t>stackoverflow.com</a:t>
            </a:r>
            <a:endParaRPr lang="en-US" sz="2100" dirty="0" smtClean="0"/>
          </a:p>
          <a:p>
            <a:pPr marL="0" indent="0">
              <a:buNone/>
            </a:pPr>
            <a:r>
              <a:rPr lang="en-US" sz="2100" dirty="0">
                <a:hlinkClick r:id="rId7"/>
              </a:rPr>
              <a:t>http://</a:t>
            </a:r>
            <a:r>
              <a:rPr lang="en-US" sz="2100" dirty="0" smtClean="0">
                <a:hlinkClick r:id="rId7"/>
              </a:rPr>
              <a:t>stats.stackexchange.com</a:t>
            </a:r>
            <a:endParaRPr lang="en-US" sz="2100" dirty="0" smtClean="0"/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endParaRPr lang="en-US" sz="2100" dirty="0" smtClean="0"/>
          </a:p>
          <a:p>
            <a:pPr marL="0" indent="0">
              <a:buNone/>
            </a:pPr>
            <a:endParaRPr lang="en-US" sz="2100" dirty="0" smtClean="0"/>
          </a:p>
          <a:p>
            <a:pPr marL="0" indent="0">
              <a:buNone/>
            </a:pPr>
            <a:endParaRPr lang="en-US" sz="2100" dirty="0" smtClean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226800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Disclaimer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923" y="1665667"/>
            <a:ext cx="8382000" cy="4910137"/>
          </a:xfrm>
        </p:spPr>
        <p:txBody>
          <a:bodyPr/>
          <a:lstStyle/>
          <a:p>
            <a:r>
              <a:rPr lang="en-US" dirty="0" smtClean="0"/>
              <a:t>Data analysis/processing is a very broad term</a:t>
            </a:r>
          </a:p>
          <a:p>
            <a:pPr lvl="1"/>
            <a:r>
              <a:rPr lang="en-US" dirty="0" smtClean="0"/>
              <a:t>A lot of different definitions</a:t>
            </a:r>
          </a:p>
          <a:p>
            <a:pPr lvl="1"/>
            <a:r>
              <a:rPr lang="en-US" dirty="0" smtClean="0"/>
              <a:t>A lot of different tools</a:t>
            </a:r>
          </a:p>
          <a:p>
            <a:r>
              <a:rPr lang="en-US" dirty="0" smtClean="0"/>
              <a:t>In this tutorial I show you what works for me:</a:t>
            </a:r>
          </a:p>
          <a:p>
            <a:pPr lvl="1"/>
            <a:r>
              <a:rPr lang="en-US" dirty="0" smtClean="0"/>
              <a:t>The methodology</a:t>
            </a:r>
          </a:p>
          <a:p>
            <a:pPr lvl="1"/>
            <a:r>
              <a:rPr lang="en-US" dirty="0" smtClean="0"/>
              <a:t>Some useful tools</a:t>
            </a:r>
          </a:p>
          <a:p>
            <a:pPr lvl="1"/>
            <a:endParaRPr lang="en-US" dirty="0"/>
          </a:p>
          <a:p>
            <a:r>
              <a:rPr lang="en-US" dirty="0" smtClean="0"/>
              <a:t>Most important: </a:t>
            </a:r>
          </a:p>
          <a:p>
            <a:pPr lvl="1"/>
            <a:r>
              <a:rPr lang="en-US" dirty="0" smtClean="0"/>
              <a:t>Have fun playing with data!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985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64029" y="6845722"/>
            <a:ext cx="188640" cy="205383"/>
          </a:xfrm>
          <a:prstGeom prst="rect">
            <a:avLst/>
          </a:prstGeom>
        </p:spPr>
        <p:txBody>
          <a:bodyPr lIns="64291" tIns="32146" rIns="64291" bIns="32146"/>
          <a:lstStyle/>
          <a:p>
            <a:pPr>
              <a:defRPr/>
            </a:pPr>
            <a:fld id="{DC95E3B3-ED7F-3449-AE42-3A8AEE319316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22530" name="Line 1"/>
          <p:cNvSpPr>
            <a:spLocks noChangeShapeType="1"/>
          </p:cNvSpPr>
          <p:nvPr/>
        </p:nvSpPr>
        <p:spPr bwMode="auto">
          <a:xfrm>
            <a:off x="8760023" y="-8929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531" name="Line 2"/>
          <p:cNvSpPr>
            <a:spLocks noChangeShapeType="1"/>
          </p:cNvSpPr>
          <p:nvPr/>
        </p:nvSpPr>
        <p:spPr bwMode="auto">
          <a:xfrm>
            <a:off x="7092404" y="-8929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532" name="Line 3"/>
          <p:cNvSpPr>
            <a:spLocks noChangeShapeType="1"/>
          </p:cNvSpPr>
          <p:nvPr/>
        </p:nvSpPr>
        <p:spPr bwMode="auto">
          <a:xfrm>
            <a:off x="5420320" y="-8929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533" name="Line 4"/>
          <p:cNvSpPr>
            <a:spLocks noChangeShapeType="1"/>
          </p:cNvSpPr>
          <p:nvPr/>
        </p:nvSpPr>
        <p:spPr bwMode="auto">
          <a:xfrm>
            <a:off x="3753818" y="-8929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534" name="Line 5"/>
          <p:cNvSpPr>
            <a:spLocks noChangeShapeType="1"/>
          </p:cNvSpPr>
          <p:nvPr/>
        </p:nvSpPr>
        <p:spPr bwMode="auto">
          <a:xfrm>
            <a:off x="2437805" y="6681639"/>
            <a:ext cx="0" cy="175245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535" name="Line 6"/>
          <p:cNvSpPr>
            <a:spLocks noChangeShapeType="1"/>
          </p:cNvSpPr>
          <p:nvPr/>
        </p:nvSpPr>
        <p:spPr bwMode="auto">
          <a:xfrm>
            <a:off x="6938367" y="6681639"/>
            <a:ext cx="0" cy="175245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536" name="Line 7"/>
          <p:cNvSpPr>
            <a:spLocks noChangeShapeType="1"/>
          </p:cNvSpPr>
          <p:nvPr/>
        </p:nvSpPr>
        <p:spPr bwMode="auto">
          <a:xfrm>
            <a:off x="2079501" y="0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537" name="Line 8"/>
          <p:cNvSpPr>
            <a:spLocks noChangeShapeType="1"/>
          </p:cNvSpPr>
          <p:nvPr/>
        </p:nvSpPr>
        <p:spPr bwMode="auto">
          <a:xfrm>
            <a:off x="410766" y="0"/>
            <a:ext cx="0" cy="150689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2538" name="Rectangle 9"/>
          <p:cNvSpPr>
            <a:spLocks/>
          </p:cNvSpPr>
          <p:nvPr/>
        </p:nvSpPr>
        <p:spPr bwMode="auto">
          <a:xfrm>
            <a:off x="303610" y="6595691"/>
            <a:ext cx="631180" cy="207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  <p:txBody>
          <a:bodyPr wrap="none" lIns="26788" tIns="26788" rIns="26788" bIns="26788">
            <a:spAutoFit/>
          </a:bodyPr>
          <a:lstStyle/>
          <a:p>
            <a:pPr algn="l"/>
            <a:r>
              <a:rPr lang="en-US" sz="1000">
                <a:solidFill>
                  <a:srgbClr val="7F7F7F"/>
                </a:solidFill>
                <a:latin typeface="Helvetica Neue" charset="0"/>
                <a:sym typeface="Helvetica Neue" charset="0"/>
              </a:rPr>
              <a:t>Kai Kunze</a:t>
            </a:r>
          </a:p>
        </p:txBody>
      </p:sp>
      <p:pic>
        <p:nvPicPr>
          <p:cNvPr id="22540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352" y="160734"/>
            <a:ext cx="2169914" cy="590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2" name="Picture 12" descr="CREST2.ppt_media/fahrad_annotaded-1.mov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305" y="767953"/>
            <a:ext cx="7366992" cy="5893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5136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19263"/>
            <a:ext cx="8382000" cy="4747775"/>
          </a:xfrm>
        </p:spPr>
        <p:txBody>
          <a:bodyPr/>
          <a:lstStyle/>
          <a:p>
            <a:r>
              <a:rPr lang="en-US" dirty="0" smtClean="0"/>
              <a:t>As researcher your product is not data or code …your product is </a:t>
            </a:r>
            <a:r>
              <a:rPr lang="en-US" b="1" dirty="0"/>
              <a:t>k</a:t>
            </a:r>
            <a:r>
              <a:rPr lang="en-US" b="1" dirty="0" smtClean="0"/>
              <a:t>nowledge</a:t>
            </a:r>
          </a:p>
          <a:p>
            <a:endParaRPr lang="en-US" dirty="0"/>
          </a:p>
          <a:p>
            <a:r>
              <a:rPr lang="en-US" dirty="0" smtClean="0"/>
              <a:t>Empirical science uses </a:t>
            </a:r>
            <a:r>
              <a:rPr lang="en-US" dirty="0" smtClean="0"/>
              <a:t>data and code to obtain knowledge</a:t>
            </a:r>
          </a:p>
          <a:p>
            <a:endParaRPr lang="en-US" dirty="0"/>
          </a:p>
          <a:p>
            <a:r>
              <a:rPr lang="en-US" dirty="0" smtClean="0"/>
              <a:t>good research is about reproducibility</a:t>
            </a:r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4090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“life” cycle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 -&gt; record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3419"/>
            <a:ext cx="5733924" cy="3810610"/>
          </a:xfrm>
          <a:prstGeom prst="rect">
            <a:avLst/>
          </a:prstGeom>
        </p:spPr>
      </p:pic>
      <p:pic>
        <p:nvPicPr>
          <p:cNvPr id="5" name="Picture 4" descr="6-31-1-PB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138" y="3327584"/>
            <a:ext cx="4943346" cy="30648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0" y="4961981"/>
            <a:ext cx="4186162" cy="9144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58496" y="3715149"/>
            <a:ext cx="811364" cy="62364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468899" y="2868098"/>
            <a:ext cx="811364" cy="62364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338097" y="2115114"/>
            <a:ext cx="811364" cy="62364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678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data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datasets</a:t>
            </a:r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contextdb.org</a:t>
            </a:r>
            <a:endParaRPr lang="en-US" dirty="0"/>
          </a:p>
          <a:p>
            <a:r>
              <a:rPr lang="en-US" dirty="0" smtClean="0"/>
              <a:t>Own Experimental Design</a:t>
            </a:r>
          </a:p>
          <a:p>
            <a:pPr lvl="1"/>
            <a:r>
              <a:rPr lang="en-US" dirty="0" smtClean="0"/>
              <a:t>Difficult !! Don’t underestimate the design</a:t>
            </a:r>
          </a:p>
          <a:p>
            <a:pPr lvl="1"/>
            <a:r>
              <a:rPr lang="en-US" dirty="0" smtClean="0"/>
              <a:t>Some good starting points (for UI design experiments, yet also valid for other designs)</a:t>
            </a:r>
          </a:p>
          <a:p>
            <a:pPr lvl="1"/>
            <a:r>
              <a:rPr lang="en-US" sz="1600" dirty="0">
                <a:hlinkClick r:id="rId3"/>
              </a:rPr>
              <a:t>http://ocw.mit.edu/courses/electrical-engineering-and-computer-science/6-831-user-interface-design-and-implementation-spring-2011/lecture-notes/MIT6_831S11_lec14.</a:t>
            </a:r>
            <a:r>
              <a:rPr lang="en-US" sz="1600" dirty="0" smtClean="0">
                <a:hlinkClick r:id="rId3"/>
              </a:rPr>
              <a:t>pdf</a:t>
            </a:r>
            <a:endParaRPr lang="en-US" sz="1600" dirty="0" smtClean="0"/>
          </a:p>
          <a:p>
            <a:pPr lvl="1"/>
            <a:r>
              <a:rPr lang="en-US" sz="1600" dirty="0">
                <a:hlinkClick r:id="rId4"/>
              </a:rPr>
              <a:t>http://ocw.mit.edu/courses/electrical-engineering-and-computer-science/6-831-user-interface-design-and-implementation-spring-2011/lecture-notes/MIT6_831S11_lec15.</a:t>
            </a:r>
            <a:r>
              <a:rPr lang="en-US" sz="1600" dirty="0" smtClean="0">
                <a:hlinkClick r:id="rId4"/>
              </a:rPr>
              <a:t>pdf</a:t>
            </a:r>
            <a:endParaRPr lang="en-US" sz="1600" dirty="0" smtClean="0"/>
          </a:p>
          <a:p>
            <a:pPr lvl="1"/>
            <a:endParaRPr lang="en-US" sz="1600" dirty="0" smtClean="0"/>
          </a:p>
          <a:p>
            <a:pPr lvl="1"/>
            <a:endParaRPr lang="en-US" sz="16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859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smtClean="0"/>
              <a:t>I handle </a:t>
            </a:r>
            <a:r>
              <a:rPr lang="en-US" dirty="0" smtClean="0"/>
              <a:t>data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Separate code from data</a:t>
            </a:r>
            <a:endParaRPr lang="en-US" dirty="0"/>
          </a:p>
          <a:p>
            <a:pPr lvl="1"/>
            <a:r>
              <a:rPr lang="en-US" dirty="0" smtClean="0"/>
              <a:t>One data set, multiple types of analysis</a:t>
            </a:r>
          </a:p>
          <a:p>
            <a:r>
              <a:rPr lang="en-US" dirty="0" smtClean="0"/>
              <a:t>Have separate directories for data</a:t>
            </a:r>
          </a:p>
          <a:p>
            <a:pPr lvl="1"/>
            <a:r>
              <a:rPr lang="en-US" dirty="0" smtClean="0"/>
              <a:t>Suggestion: input, working, output</a:t>
            </a:r>
            <a:endParaRPr lang="en-US" dirty="0"/>
          </a:p>
          <a:p>
            <a:pPr lvl="1"/>
            <a:r>
              <a:rPr lang="en-US" dirty="0"/>
              <a:t>i</a:t>
            </a:r>
            <a:r>
              <a:rPr lang="en-US" dirty="0" smtClean="0"/>
              <a:t>nput: never changes!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orking: calculated features, processing steps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utput: classification results etc.</a:t>
            </a:r>
          </a:p>
          <a:p>
            <a:r>
              <a:rPr lang="en-US" dirty="0" smtClean="0"/>
              <a:t>NEVER change </a:t>
            </a:r>
            <a:r>
              <a:rPr lang="en-US" dirty="0" smtClean="0"/>
              <a:t>the raw </a:t>
            </a:r>
            <a:r>
              <a:rPr lang="en-US" dirty="0" smtClean="0"/>
              <a:t>data directly </a:t>
            </a:r>
          </a:p>
          <a:p>
            <a:r>
              <a:rPr lang="en-US" dirty="0" smtClean="0"/>
              <a:t>NEVER do changes by </a:t>
            </a:r>
            <a:r>
              <a:rPr lang="en-US" dirty="0" smtClean="0"/>
              <a:t>hand to the data </a:t>
            </a:r>
            <a:r>
              <a:rPr lang="en-US" dirty="0" smtClean="0"/>
              <a:t>…</a:t>
            </a:r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7373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Project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263" y="1528580"/>
            <a:ext cx="3811274" cy="4515170"/>
          </a:xfrm>
        </p:spPr>
        <p:txBody>
          <a:bodyPr/>
          <a:lstStyle/>
          <a:p>
            <a:r>
              <a:rPr lang="en-US" dirty="0" err="1" smtClean="0"/>
              <a:t>My_project</a:t>
            </a:r>
            <a:endParaRPr lang="en-US" dirty="0" smtClean="0"/>
          </a:p>
          <a:p>
            <a:pPr lvl="1"/>
            <a:r>
              <a:rPr lang="en-US" dirty="0" smtClean="0"/>
              <a:t>data</a:t>
            </a:r>
          </a:p>
          <a:p>
            <a:pPr lvl="2"/>
            <a:r>
              <a:rPr lang="en-US" dirty="0" smtClean="0"/>
              <a:t>Working</a:t>
            </a:r>
          </a:p>
          <a:p>
            <a:pPr lvl="2"/>
            <a:r>
              <a:rPr lang="en-US" dirty="0" smtClean="0"/>
              <a:t>Input</a:t>
            </a:r>
          </a:p>
          <a:p>
            <a:pPr lvl="2"/>
            <a:r>
              <a:rPr lang="en-US" dirty="0" smtClean="0"/>
              <a:t>Output</a:t>
            </a:r>
          </a:p>
          <a:p>
            <a:pPr lvl="1"/>
            <a:r>
              <a:rPr lang="en-US" dirty="0" smtClean="0"/>
              <a:t>Code</a:t>
            </a:r>
          </a:p>
          <a:p>
            <a:pPr lvl="2"/>
            <a:r>
              <a:rPr lang="en-US" dirty="0" err="1" smtClean="0"/>
              <a:t>Matlab</a:t>
            </a:r>
            <a:endParaRPr lang="en-US" dirty="0" smtClean="0"/>
          </a:p>
          <a:p>
            <a:pPr lvl="2"/>
            <a:r>
              <a:rPr lang="en-US" dirty="0" smtClean="0"/>
              <a:t>Python</a:t>
            </a:r>
          </a:p>
          <a:p>
            <a:pPr lvl="2"/>
            <a:r>
              <a:rPr lang="en-US" dirty="0"/>
              <a:t>C</a:t>
            </a:r>
            <a:endParaRPr lang="en-US" dirty="0" smtClean="0"/>
          </a:p>
          <a:p>
            <a:pPr lvl="1"/>
            <a:r>
              <a:rPr lang="en-US" dirty="0" err="1" smtClean="0"/>
              <a:t>README.md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889833" y="1542434"/>
            <a:ext cx="3811274" cy="4910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6699"/>
              </a:buClr>
              <a:buChar char="•"/>
              <a:defRPr sz="2800">
                <a:solidFill>
                  <a:schemeClr val="tx1"/>
                </a:solidFill>
                <a:latin typeface="Source Sans Pro"/>
                <a:ea typeface="Source Sans Pro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Source Sans Pro"/>
                <a:ea typeface="Source Sans Pro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9900"/>
              </a:buClr>
              <a:buChar char="•"/>
              <a:defRPr sz="2000">
                <a:solidFill>
                  <a:schemeClr val="tx1"/>
                </a:solidFill>
                <a:latin typeface="Source Sans Pro"/>
                <a:ea typeface="Source Sans Pro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Char char="•"/>
              <a:defRPr>
                <a:solidFill>
                  <a:schemeClr val="tx1"/>
                </a:solidFill>
                <a:latin typeface="Source Sans Pro"/>
                <a:ea typeface="Source Sans Pro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charset="0"/>
              <a:buChar char="»"/>
              <a:defRPr sz="1600">
                <a:solidFill>
                  <a:schemeClr val="tx1"/>
                </a:solidFill>
                <a:latin typeface="Source Sans Pro"/>
                <a:ea typeface="Source Sans Pro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dirty="0" err="1" smtClean="0"/>
              <a:t>My_Data</a:t>
            </a:r>
            <a:endParaRPr lang="en-US" dirty="0" smtClean="0"/>
          </a:p>
          <a:p>
            <a:pPr lvl="1"/>
            <a:r>
              <a:rPr lang="en-US" dirty="0" smtClean="0"/>
              <a:t>EEG</a:t>
            </a:r>
          </a:p>
          <a:p>
            <a:pPr lvl="2"/>
            <a:r>
              <a:rPr lang="en-US" dirty="0" smtClean="0"/>
              <a:t>Working</a:t>
            </a:r>
          </a:p>
          <a:p>
            <a:pPr lvl="2"/>
            <a:r>
              <a:rPr lang="en-US" dirty="0" smtClean="0"/>
              <a:t>Input</a:t>
            </a:r>
          </a:p>
          <a:p>
            <a:pPr lvl="2"/>
            <a:r>
              <a:rPr lang="en-US" dirty="0" smtClean="0"/>
              <a:t>Output</a:t>
            </a:r>
          </a:p>
          <a:p>
            <a:pPr lvl="1"/>
            <a:r>
              <a:rPr lang="en-US" dirty="0" err="1" smtClean="0"/>
              <a:t>Face_rec</a:t>
            </a:r>
            <a:endParaRPr lang="en-US" dirty="0" smtClean="0"/>
          </a:p>
          <a:p>
            <a:r>
              <a:rPr lang="en-US" dirty="0" err="1" smtClean="0"/>
              <a:t>My_EEG_project</a:t>
            </a:r>
            <a:endParaRPr lang="en-US" dirty="0"/>
          </a:p>
          <a:p>
            <a:pPr lvl="1"/>
            <a:r>
              <a:rPr lang="en-US" dirty="0"/>
              <a:t>p</a:t>
            </a:r>
            <a:r>
              <a:rPr lang="en-US" dirty="0" smtClean="0"/>
              <a:t>apers</a:t>
            </a: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ode</a:t>
            </a:r>
            <a:endParaRPr lang="en-US" dirty="0" smtClean="0"/>
          </a:p>
          <a:p>
            <a:pPr lvl="1"/>
            <a:r>
              <a:rPr lang="en-US" dirty="0"/>
              <a:t>d</a:t>
            </a:r>
            <a:r>
              <a:rPr lang="en-US" dirty="0" smtClean="0"/>
              <a:t>emo</a:t>
            </a:r>
          </a:p>
          <a:p>
            <a:pPr lvl="1"/>
            <a:r>
              <a:rPr lang="en-US" dirty="0" smtClean="0"/>
              <a:t>test</a:t>
            </a:r>
            <a:endParaRPr lang="en-US" dirty="0" smtClean="0"/>
          </a:p>
          <a:p>
            <a:pPr lvl="1"/>
            <a:r>
              <a:rPr lang="en-US" dirty="0" err="1" smtClean="0"/>
              <a:t>README.md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74517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hmms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rgbClr val="00808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rgbClr val="00808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>
            <a:latin typeface="Source Sans Pro"/>
            <a:cs typeface="Source Sans Pro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hmms.potx</Template>
  <TotalTime>6273</TotalTime>
  <Words>919</Words>
  <Application>Microsoft Macintosh PowerPoint</Application>
  <PresentationFormat>On-screen Show (4:3)</PresentationFormat>
  <Paragraphs>176</Paragraphs>
  <Slides>21</Slides>
  <Notes>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hmms</vt:lpstr>
      <vt:lpstr>Introduction to Data Processing</vt:lpstr>
      <vt:lpstr>Overview </vt:lpstr>
      <vt:lpstr>Disclaimer </vt:lpstr>
      <vt:lpstr>PowerPoint Presentation</vt:lpstr>
      <vt:lpstr>Research</vt:lpstr>
      <vt:lpstr>Research “life” cycle</vt:lpstr>
      <vt:lpstr>Getting data …</vt:lpstr>
      <vt:lpstr>How I handle data …</vt:lpstr>
      <vt:lpstr>Sample Project directory</vt:lpstr>
      <vt:lpstr>Use  Source Control (for code, docs …)</vt:lpstr>
      <vt:lpstr>Save frequently and backup</vt:lpstr>
      <vt:lpstr>On tests, timing … </vt:lpstr>
      <vt:lpstr>Tips </vt:lpstr>
      <vt:lpstr>Pick the right tool for the right purpose …</vt:lpstr>
      <vt:lpstr>Tools I use … </vt:lpstr>
      <vt:lpstr>Case Study: Workshop Scenario</vt:lpstr>
      <vt:lpstr>PowerPoint Presentation</vt:lpstr>
      <vt:lpstr>Case Study: Workshop Scenario</vt:lpstr>
      <vt:lpstr>Plotting in R</vt:lpstr>
      <vt:lpstr>Rapid prototyping for demos …</vt:lpstr>
      <vt:lpstr>Further References</vt:lpstr>
    </vt:vector>
  </TitlesOfParts>
  <Manager/>
  <Company>c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root</dc:creator>
  <cp:keywords/>
  <dc:description/>
  <cp:lastModifiedBy>k k</cp:lastModifiedBy>
  <cp:revision>333</cp:revision>
  <dcterms:created xsi:type="dcterms:W3CDTF">2004-01-05T20:49:43Z</dcterms:created>
  <dcterms:modified xsi:type="dcterms:W3CDTF">2013-01-31T06:16:08Z</dcterms:modified>
  <cp:category/>
</cp:coreProperties>
</file>

<file path=docProps/thumbnail.jpeg>
</file>